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304" r:id="rId3"/>
    <p:sldId id="322" r:id="rId4"/>
    <p:sldId id="311" r:id="rId5"/>
    <p:sldId id="312" r:id="rId6"/>
    <p:sldId id="313" r:id="rId7"/>
    <p:sldId id="289" r:id="rId8"/>
    <p:sldId id="314" r:id="rId9"/>
    <p:sldId id="315" r:id="rId10"/>
    <p:sldId id="316" r:id="rId11"/>
    <p:sldId id="317" r:id="rId12"/>
    <p:sldId id="318" r:id="rId13"/>
    <p:sldId id="319" r:id="rId14"/>
    <p:sldId id="320" r:id="rId15"/>
    <p:sldId id="321" r:id="rId16"/>
  </p:sldIdLst>
  <p:sldSz cx="9144000" cy="6858000" type="screen4x3"/>
  <p:notesSz cx="6858000" cy="994568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51" autoAdjust="0"/>
    <p:restoredTop sz="64121" autoAdjust="0"/>
  </p:normalViewPr>
  <p:slideViewPr>
    <p:cSldViewPr>
      <p:cViewPr varScale="1">
        <p:scale>
          <a:sx n="42" d="100"/>
          <a:sy n="42" d="100"/>
        </p:scale>
        <p:origin x="1290" y="39"/>
      </p:cViewPr>
      <p:guideLst>
        <p:guide orient="horz" pos="2160"/>
        <p:guide pos="2880"/>
      </p:guideLst>
    </p:cSldViewPr>
  </p:slideViewPr>
  <p:notesTextViewPr>
    <p:cViewPr>
      <p:scale>
        <a:sx n="1" d="1"/>
        <a:sy n="1" d="1"/>
      </p:scale>
      <p:origin x="0" y="0"/>
    </p:cViewPr>
  </p:notesTextViewPr>
  <p:sorterViewPr>
    <p:cViewPr>
      <p:scale>
        <a:sx n="52" d="100"/>
        <a:sy n="52" d="100"/>
      </p:scale>
      <p:origin x="0" y="0"/>
    </p:cViewPr>
  </p:sorterViewPr>
  <p:notesViewPr>
    <p:cSldViewPr>
      <p:cViewPr varScale="1">
        <p:scale>
          <a:sx n="45" d="100"/>
          <a:sy n="45" d="100"/>
        </p:scale>
        <p:origin x="2823" y="4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23C092FE-B26E-4933-89FB-D19922B8EE39}" type="datetimeFigureOut">
              <a:rPr lang="en-AU" smtClean="0"/>
              <a:t>4/11/2017</a:t>
            </a:fld>
            <a:endParaRPr lang="en-AU"/>
          </a:p>
        </p:txBody>
      </p:sp>
      <p:sp>
        <p:nvSpPr>
          <p:cNvPr id="4" name="Slide Image Placeholder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4C84625A-644C-435C-89AD-6010A46AF4B6}" type="slidenum">
              <a:rPr lang="en-AU" smtClean="0"/>
              <a:t>‹#›</a:t>
            </a:fld>
            <a:endParaRPr lang="en-AU"/>
          </a:p>
        </p:txBody>
      </p:sp>
    </p:spTree>
    <p:extLst>
      <p:ext uri="{BB962C8B-B14F-4D97-AF65-F5344CB8AC3E}">
        <p14:creationId xmlns:p14="http://schemas.microsoft.com/office/powerpoint/2010/main" val="1150035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600" dirty="0"/>
              <a:t>Chosen – handpicked</a:t>
            </a:r>
          </a:p>
          <a:p>
            <a:endParaRPr lang="en-AU" sz="1600" dirty="0"/>
          </a:p>
          <a:p>
            <a:endParaRPr lang="en-AU" sz="1600" dirty="0"/>
          </a:p>
        </p:txBody>
      </p:sp>
      <p:sp>
        <p:nvSpPr>
          <p:cNvPr id="4" name="Slide Number Placeholder 3"/>
          <p:cNvSpPr>
            <a:spLocks noGrp="1"/>
          </p:cNvSpPr>
          <p:nvPr>
            <p:ph type="sldNum" sz="quarter" idx="10"/>
          </p:nvPr>
        </p:nvSpPr>
        <p:spPr/>
        <p:txBody>
          <a:bodyPr/>
          <a:lstStyle/>
          <a:p>
            <a:fld id="{4C84625A-644C-435C-89AD-6010A46AF4B6}" type="slidenum">
              <a:rPr lang="en-AU" smtClean="0"/>
              <a:t>1</a:t>
            </a:fld>
            <a:endParaRPr lang="en-AU"/>
          </a:p>
        </p:txBody>
      </p:sp>
    </p:spTree>
    <p:extLst>
      <p:ext uri="{BB962C8B-B14F-4D97-AF65-F5344CB8AC3E}">
        <p14:creationId xmlns:p14="http://schemas.microsoft.com/office/powerpoint/2010/main" val="1530243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2</a:t>
            </a:fld>
            <a:endParaRPr lang="en-AU"/>
          </a:p>
        </p:txBody>
      </p:sp>
    </p:spTree>
    <p:extLst>
      <p:ext uri="{BB962C8B-B14F-4D97-AF65-F5344CB8AC3E}">
        <p14:creationId xmlns:p14="http://schemas.microsoft.com/office/powerpoint/2010/main" val="2224785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3</a:t>
            </a:fld>
            <a:endParaRPr lang="en-AU"/>
          </a:p>
        </p:txBody>
      </p:sp>
    </p:spTree>
    <p:extLst>
      <p:ext uri="{BB962C8B-B14F-4D97-AF65-F5344CB8AC3E}">
        <p14:creationId xmlns:p14="http://schemas.microsoft.com/office/powerpoint/2010/main" val="2104466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4</a:t>
            </a:fld>
            <a:endParaRPr lang="en-AU"/>
          </a:p>
        </p:txBody>
      </p:sp>
    </p:spTree>
    <p:extLst>
      <p:ext uri="{BB962C8B-B14F-4D97-AF65-F5344CB8AC3E}">
        <p14:creationId xmlns:p14="http://schemas.microsoft.com/office/powerpoint/2010/main" val="3500324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5</a:t>
            </a:fld>
            <a:endParaRPr lang="en-AU"/>
          </a:p>
        </p:txBody>
      </p:sp>
    </p:spTree>
    <p:extLst>
      <p:ext uri="{BB962C8B-B14F-4D97-AF65-F5344CB8AC3E}">
        <p14:creationId xmlns:p14="http://schemas.microsoft.com/office/powerpoint/2010/main" val="3012550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6</a:t>
            </a:fld>
            <a:endParaRPr lang="en-AU"/>
          </a:p>
        </p:txBody>
      </p:sp>
    </p:spTree>
    <p:extLst>
      <p:ext uri="{BB962C8B-B14F-4D97-AF65-F5344CB8AC3E}">
        <p14:creationId xmlns:p14="http://schemas.microsoft.com/office/powerpoint/2010/main" val="4159497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7</a:t>
            </a:fld>
            <a:endParaRPr lang="en-AU"/>
          </a:p>
        </p:txBody>
      </p:sp>
    </p:spTree>
    <p:extLst>
      <p:ext uri="{BB962C8B-B14F-4D97-AF65-F5344CB8AC3E}">
        <p14:creationId xmlns:p14="http://schemas.microsoft.com/office/powerpoint/2010/main" val="13803783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8</a:t>
            </a:fld>
            <a:endParaRPr lang="en-AU"/>
          </a:p>
        </p:txBody>
      </p:sp>
    </p:spTree>
    <p:extLst>
      <p:ext uri="{BB962C8B-B14F-4D97-AF65-F5344CB8AC3E}">
        <p14:creationId xmlns:p14="http://schemas.microsoft.com/office/powerpoint/2010/main" val="3334919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9</a:t>
            </a:fld>
            <a:endParaRPr lang="en-AU"/>
          </a:p>
        </p:txBody>
      </p:sp>
    </p:spTree>
    <p:extLst>
      <p:ext uri="{BB962C8B-B14F-4D97-AF65-F5344CB8AC3E}">
        <p14:creationId xmlns:p14="http://schemas.microsoft.com/office/powerpoint/2010/main" val="10312740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10</a:t>
            </a:fld>
            <a:endParaRPr lang="en-AU"/>
          </a:p>
        </p:txBody>
      </p:sp>
    </p:spTree>
    <p:extLst>
      <p:ext uri="{BB962C8B-B14F-4D97-AF65-F5344CB8AC3E}">
        <p14:creationId xmlns:p14="http://schemas.microsoft.com/office/powerpoint/2010/main" val="4711687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11</a:t>
            </a:fld>
            <a:endParaRPr lang="en-AU"/>
          </a:p>
        </p:txBody>
      </p:sp>
    </p:spTree>
    <p:extLst>
      <p:ext uri="{BB962C8B-B14F-4D97-AF65-F5344CB8AC3E}">
        <p14:creationId xmlns:p14="http://schemas.microsoft.com/office/powerpoint/2010/main" val="42863305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12</a:t>
            </a:fld>
            <a:endParaRPr lang="en-AU"/>
          </a:p>
        </p:txBody>
      </p:sp>
    </p:spTree>
    <p:extLst>
      <p:ext uri="{BB962C8B-B14F-4D97-AF65-F5344CB8AC3E}">
        <p14:creationId xmlns:p14="http://schemas.microsoft.com/office/powerpoint/2010/main" val="39881495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13</a:t>
            </a:fld>
            <a:endParaRPr lang="en-AU"/>
          </a:p>
        </p:txBody>
      </p:sp>
    </p:spTree>
    <p:extLst>
      <p:ext uri="{BB962C8B-B14F-4D97-AF65-F5344CB8AC3E}">
        <p14:creationId xmlns:p14="http://schemas.microsoft.com/office/powerpoint/2010/main" val="42860226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14</a:t>
            </a:fld>
            <a:endParaRPr lang="en-AU"/>
          </a:p>
        </p:txBody>
      </p:sp>
    </p:spTree>
    <p:extLst>
      <p:ext uri="{BB962C8B-B14F-4D97-AF65-F5344CB8AC3E}">
        <p14:creationId xmlns:p14="http://schemas.microsoft.com/office/powerpoint/2010/main" val="16545683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15</a:t>
            </a:fld>
            <a:endParaRPr lang="en-AU"/>
          </a:p>
        </p:txBody>
      </p:sp>
    </p:spTree>
    <p:extLst>
      <p:ext uri="{BB962C8B-B14F-4D97-AF65-F5344CB8AC3E}">
        <p14:creationId xmlns:p14="http://schemas.microsoft.com/office/powerpoint/2010/main" val="25212438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Arial Rounded MT Bold" panose="020F0704030504030204" pitchFamily="34" charset="0"/>
              </a:defRPr>
            </a:lvl1pPr>
            <a:lvl2pPr>
              <a:defRPr>
                <a:latin typeface="Arial Rounded MT Bold" panose="020F0704030504030204" pitchFamily="34" charset="0"/>
              </a:defRPr>
            </a:lvl2pPr>
            <a:lvl3pPr>
              <a:defRPr>
                <a:latin typeface="Arial Rounded MT Bold" panose="020F0704030504030204" pitchFamily="34" charset="0"/>
              </a:defRPr>
            </a:lvl3pPr>
            <a:lvl4pPr>
              <a:defRPr>
                <a:latin typeface="Arial Rounded MT Bold" panose="020F0704030504030204" pitchFamily="34" charset="0"/>
              </a:defRPr>
            </a:lvl4pPr>
            <a:lvl5pPr>
              <a:defRPr>
                <a:latin typeface="Arial Rounded MT Bold" panose="020F070403050403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dirty="0"/>
              <a:t>Sons of God: Chosen to build </a:t>
            </a:r>
            <a:br>
              <a:rPr lang="en-AU" sz="3600" dirty="0"/>
            </a:br>
            <a:r>
              <a:rPr lang="en-AU" sz="3600" dirty="0"/>
              <a:t>the House of God</a:t>
            </a:r>
            <a:endParaRPr lang="en-US" sz="3600" dirty="0"/>
          </a:p>
        </p:txBody>
      </p:sp>
      <p:sp>
        <p:nvSpPr>
          <p:cNvPr id="3" name="Text Placeholder 2"/>
          <p:cNvSpPr>
            <a:spLocks noGrp="1"/>
          </p:cNvSpPr>
          <p:nvPr>
            <p:ph type="body" sz="quarter" idx="10"/>
          </p:nvPr>
        </p:nvSpPr>
        <p:spPr/>
        <p:txBody>
          <a:bodyPr/>
          <a:lstStyle/>
          <a:p>
            <a:r>
              <a:rPr lang="en-US" dirty="0" err="1"/>
              <a:t>Eph</a:t>
            </a:r>
            <a:r>
              <a:rPr lang="en-US" dirty="0"/>
              <a:t> 1:3-6; Jere 3:14-15</a:t>
            </a:r>
          </a:p>
        </p:txBody>
      </p:sp>
      <p:sp>
        <p:nvSpPr>
          <p:cNvPr id="4" name="Text Placeholder 3"/>
          <p:cNvSpPr>
            <a:spLocks noGrp="1"/>
          </p:cNvSpPr>
          <p:nvPr>
            <p:ph type="body" sz="quarter" idx="12"/>
          </p:nvPr>
        </p:nvSpPr>
        <p:spPr/>
        <p:txBody>
          <a:bodyPr/>
          <a:lstStyle/>
          <a:p>
            <a:r>
              <a:rPr lang="en-US" dirty="0"/>
              <a:t>05/11/17</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3CCEC-8976-40F0-BFB4-A35593D851DB}"/>
              </a:ext>
            </a:extLst>
          </p:cNvPr>
          <p:cNvSpPr>
            <a:spLocks noGrp="1"/>
          </p:cNvSpPr>
          <p:nvPr>
            <p:ph type="title"/>
          </p:nvPr>
        </p:nvSpPr>
        <p:spPr/>
        <p:txBody>
          <a:bodyPr/>
          <a:lstStyle/>
          <a:p>
            <a:r>
              <a:rPr lang="en-AU" dirty="0"/>
              <a:t>1 </a:t>
            </a:r>
            <a:r>
              <a:rPr lang="en-AU" dirty="0" err="1"/>
              <a:t>Chro</a:t>
            </a:r>
            <a:r>
              <a:rPr lang="en-AU" dirty="0"/>
              <a:t> 29:1-3</a:t>
            </a:r>
          </a:p>
        </p:txBody>
      </p:sp>
      <p:sp>
        <p:nvSpPr>
          <p:cNvPr id="3" name="Content Placeholder 2">
            <a:extLst>
              <a:ext uri="{FF2B5EF4-FFF2-40B4-BE49-F238E27FC236}">
                <a16:creationId xmlns:a16="http://schemas.microsoft.com/office/drawing/2014/main" id="{727B7446-DC7B-413E-A558-B000643C62DA}"/>
              </a:ext>
            </a:extLst>
          </p:cNvPr>
          <p:cNvSpPr>
            <a:spLocks noGrp="1"/>
          </p:cNvSpPr>
          <p:nvPr>
            <p:ph idx="1"/>
          </p:nvPr>
        </p:nvSpPr>
        <p:spPr>
          <a:xfrm>
            <a:off x="107504" y="836712"/>
            <a:ext cx="8856983" cy="5544616"/>
          </a:xfrm>
        </p:spPr>
        <p:txBody>
          <a:bodyPr>
            <a:normAutofit/>
          </a:bodyPr>
          <a:lstStyle/>
          <a:p>
            <a:pPr marL="0" indent="0">
              <a:lnSpc>
                <a:spcPct val="90000"/>
              </a:lnSpc>
              <a:spcBef>
                <a:spcPts val="0"/>
              </a:spcBef>
              <a:buNone/>
            </a:pPr>
            <a:r>
              <a:rPr lang="en-AU" sz="2800" dirty="0"/>
              <a:t>Furthermore King David said to all the assembly: “My son Solomon, whom alone God has chosen, is young and inexperienced; and the work is great, because </a:t>
            </a:r>
            <a:r>
              <a:rPr lang="en-AU" sz="2800" i="1" u="sng" dirty="0"/>
              <a:t>the temple is not for man but for the Lord God.</a:t>
            </a:r>
            <a:r>
              <a:rPr lang="en-AU" sz="2800" dirty="0"/>
              <a:t> Now for the house of my God I have prepared with all my might: </a:t>
            </a:r>
            <a:r>
              <a:rPr lang="en-AU" sz="2200" dirty="0">
                <a:solidFill>
                  <a:schemeClr val="bg1">
                    <a:lumMod val="50000"/>
                  </a:schemeClr>
                </a:solidFill>
              </a:rPr>
              <a:t>gold for things to be made of gold, silver for things of silver, bronze for things of bronze, iron for things of iron, wood for things of wood, onyx stones, stones to be set, glistening stones of various </a:t>
            </a:r>
            <a:r>
              <a:rPr lang="en-AU" sz="2200" dirty="0" err="1">
                <a:solidFill>
                  <a:schemeClr val="bg1">
                    <a:lumMod val="50000"/>
                  </a:schemeClr>
                </a:solidFill>
              </a:rPr>
              <a:t>colors</a:t>
            </a:r>
            <a:r>
              <a:rPr lang="en-AU" sz="2200" dirty="0">
                <a:solidFill>
                  <a:schemeClr val="bg1">
                    <a:lumMod val="50000"/>
                  </a:schemeClr>
                </a:solidFill>
              </a:rPr>
              <a:t>, all kinds of precious stones, and marble slabs in abundance.</a:t>
            </a:r>
            <a:r>
              <a:rPr lang="en-AU" sz="2800" dirty="0">
                <a:solidFill>
                  <a:schemeClr val="bg1">
                    <a:lumMod val="50000"/>
                  </a:schemeClr>
                </a:solidFill>
              </a:rPr>
              <a:t> </a:t>
            </a:r>
            <a:r>
              <a:rPr lang="en-AU" sz="2800" dirty="0"/>
              <a:t>Moreover, because I have </a:t>
            </a:r>
            <a:r>
              <a:rPr lang="en-AU" sz="2800" u="sng" dirty="0"/>
              <a:t>set my affection on the house of my God, I have given to the house of my God</a:t>
            </a:r>
            <a:r>
              <a:rPr lang="en-AU" sz="2800" dirty="0"/>
              <a:t>, over and above all that I have prepared for the holy house, my own special treasure of gold and silver:</a:t>
            </a:r>
          </a:p>
        </p:txBody>
      </p:sp>
      <p:pic>
        <p:nvPicPr>
          <p:cNvPr id="4" name="Picture 3">
            <a:extLst>
              <a:ext uri="{FF2B5EF4-FFF2-40B4-BE49-F238E27FC236}">
                <a16:creationId xmlns:a16="http://schemas.microsoft.com/office/drawing/2014/main" id="{E4A33D62-8C54-403E-9255-534277C999D2}"/>
              </a:ext>
            </a:extLst>
          </p:cNvPr>
          <p:cNvPicPr>
            <a:picLocks noChangeAspect="1"/>
          </p:cNvPicPr>
          <p:nvPr/>
        </p:nvPicPr>
        <p:blipFill>
          <a:blip r:embed="rId3"/>
          <a:stretch>
            <a:fillRect/>
          </a:stretch>
        </p:blipFill>
        <p:spPr>
          <a:xfrm>
            <a:off x="8244408" y="38462"/>
            <a:ext cx="827583" cy="827583"/>
          </a:xfrm>
          <a:prstGeom prst="rect">
            <a:avLst/>
          </a:prstGeom>
        </p:spPr>
      </p:pic>
    </p:spTree>
    <p:extLst>
      <p:ext uri="{BB962C8B-B14F-4D97-AF65-F5344CB8AC3E}">
        <p14:creationId xmlns:p14="http://schemas.microsoft.com/office/powerpoint/2010/main" val="36082999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7B3FC-9C7C-4618-A8E3-A2E56CAFAC6B}"/>
              </a:ext>
            </a:extLst>
          </p:cNvPr>
          <p:cNvSpPr>
            <a:spLocks noGrp="1"/>
          </p:cNvSpPr>
          <p:nvPr>
            <p:ph type="title"/>
          </p:nvPr>
        </p:nvSpPr>
        <p:spPr/>
        <p:txBody>
          <a:bodyPr/>
          <a:lstStyle/>
          <a:p>
            <a:r>
              <a:rPr lang="en-AU" dirty="0"/>
              <a:t>Ephesians 1:3-6</a:t>
            </a:r>
          </a:p>
        </p:txBody>
      </p:sp>
      <p:sp>
        <p:nvSpPr>
          <p:cNvPr id="3" name="Content Placeholder 2">
            <a:extLst>
              <a:ext uri="{FF2B5EF4-FFF2-40B4-BE49-F238E27FC236}">
                <a16:creationId xmlns:a16="http://schemas.microsoft.com/office/drawing/2014/main" id="{D6C1D06A-1D20-4822-B041-5BE611D2ACBB}"/>
              </a:ext>
            </a:extLst>
          </p:cNvPr>
          <p:cNvSpPr>
            <a:spLocks noGrp="1"/>
          </p:cNvSpPr>
          <p:nvPr>
            <p:ph idx="1"/>
          </p:nvPr>
        </p:nvSpPr>
        <p:spPr>
          <a:xfrm>
            <a:off x="251520" y="1207293"/>
            <a:ext cx="8712968" cy="5030019"/>
          </a:xfrm>
        </p:spPr>
        <p:txBody>
          <a:bodyPr>
            <a:normAutofit fontScale="92500" lnSpcReduction="10000"/>
          </a:bodyPr>
          <a:lstStyle/>
          <a:p>
            <a:pPr marL="0" indent="0">
              <a:buNone/>
            </a:pPr>
            <a:r>
              <a:rPr lang="en-AU" b="1" baseline="30000" dirty="0"/>
              <a:t>3 </a:t>
            </a:r>
            <a:r>
              <a:rPr lang="en-AU" dirty="0"/>
              <a:t>Blessed </a:t>
            </a:r>
            <a:r>
              <a:rPr lang="en-AU" i="1" dirty="0"/>
              <a:t>be</a:t>
            </a:r>
            <a:r>
              <a:rPr lang="en-AU" dirty="0"/>
              <a:t> the God and Father of our Lord Jesus Christ, who has blessed us with every spiritual blessing in the heavenly </a:t>
            </a:r>
            <a:r>
              <a:rPr lang="en-AU" i="1" dirty="0"/>
              <a:t>places</a:t>
            </a:r>
            <a:r>
              <a:rPr lang="en-AU" dirty="0"/>
              <a:t> in Christ, </a:t>
            </a:r>
            <a:r>
              <a:rPr lang="en-AU" b="1" baseline="30000" dirty="0"/>
              <a:t>4 </a:t>
            </a:r>
            <a:r>
              <a:rPr lang="en-AU" dirty="0"/>
              <a:t>just as </a:t>
            </a:r>
            <a:r>
              <a:rPr lang="en-AU" u="sng" dirty="0"/>
              <a:t>He chose us in Him </a:t>
            </a:r>
            <a:r>
              <a:rPr lang="en-AU" dirty="0"/>
              <a:t>before the foundation of the world, that we should be holy and without blame before Him in love, </a:t>
            </a:r>
            <a:r>
              <a:rPr lang="en-AU" b="1" baseline="30000" dirty="0"/>
              <a:t>5 </a:t>
            </a:r>
            <a:r>
              <a:rPr lang="en-AU" dirty="0"/>
              <a:t>having </a:t>
            </a:r>
            <a:r>
              <a:rPr lang="en-AU" u="sng" dirty="0"/>
              <a:t>predestined us </a:t>
            </a:r>
            <a:r>
              <a:rPr lang="en-AU" dirty="0"/>
              <a:t>to adoption as sons by Jesus Christ to Himself, according to the good pleasure of His will, </a:t>
            </a:r>
            <a:r>
              <a:rPr lang="en-AU" b="1" baseline="30000" dirty="0"/>
              <a:t>6 </a:t>
            </a:r>
            <a:r>
              <a:rPr lang="en-AU" dirty="0"/>
              <a:t>to the praise of the glory of His grace, by which He made us accepted in the Beloved.</a:t>
            </a:r>
          </a:p>
        </p:txBody>
      </p:sp>
    </p:spTree>
    <p:extLst>
      <p:ext uri="{BB962C8B-B14F-4D97-AF65-F5344CB8AC3E}">
        <p14:creationId xmlns:p14="http://schemas.microsoft.com/office/powerpoint/2010/main" val="473506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40298-E9C5-4009-8342-99D008D28749}"/>
              </a:ext>
            </a:extLst>
          </p:cNvPr>
          <p:cNvSpPr>
            <a:spLocks noGrp="1"/>
          </p:cNvSpPr>
          <p:nvPr>
            <p:ph type="title"/>
          </p:nvPr>
        </p:nvSpPr>
        <p:spPr/>
        <p:txBody>
          <a:bodyPr/>
          <a:lstStyle/>
          <a:p>
            <a:r>
              <a:rPr lang="en-AU" dirty="0"/>
              <a:t>Jere 3:14-15</a:t>
            </a:r>
          </a:p>
        </p:txBody>
      </p:sp>
      <p:sp>
        <p:nvSpPr>
          <p:cNvPr id="3" name="Content Placeholder 2">
            <a:extLst>
              <a:ext uri="{FF2B5EF4-FFF2-40B4-BE49-F238E27FC236}">
                <a16:creationId xmlns:a16="http://schemas.microsoft.com/office/drawing/2014/main" id="{3528D15A-558E-4C71-BFF1-4AC070CEADAE}"/>
              </a:ext>
            </a:extLst>
          </p:cNvPr>
          <p:cNvSpPr>
            <a:spLocks noGrp="1"/>
          </p:cNvSpPr>
          <p:nvPr>
            <p:ph idx="1"/>
          </p:nvPr>
        </p:nvSpPr>
        <p:spPr>
          <a:xfrm>
            <a:off x="251520" y="1124744"/>
            <a:ext cx="8712968" cy="4525963"/>
          </a:xfrm>
        </p:spPr>
        <p:txBody>
          <a:bodyPr/>
          <a:lstStyle/>
          <a:p>
            <a:pPr marL="0" indent="0">
              <a:buNone/>
            </a:pPr>
            <a:r>
              <a:rPr lang="en-AU" baseline="30000" dirty="0"/>
              <a:t>14</a:t>
            </a:r>
            <a:r>
              <a:rPr lang="en-AU" dirty="0"/>
              <a:t> “Return, O backsliding children,” says the Lord; “for I am married to you. </a:t>
            </a:r>
          </a:p>
          <a:p>
            <a:pPr marL="0" indent="0">
              <a:buNone/>
            </a:pPr>
            <a:r>
              <a:rPr lang="en-AU" dirty="0"/>
              <a:t>I will </a:t>
            </a:r>
            <a:r>
              <a:rPr lang="en-AU" b="1" u="sng" dirty="0"/>
              <a:t>take you</a:t>
            </a:r>
            <a:r>
              <a:rPr lang="en-AU" dirty="0"/>
              <a:t>, one from a city and two from a family, and I will bring you to Zion</a:t>
            </a:r>
            <a:br>
              <a:rPr lang="en-AU" dirty="0"/>
            </a:br>
            <a:r>
              <a:rPr lang="en-AU" i="1" dirty="0"/>
              <a:t>(Spiritual dimension of the Church)</a:t>
            </a:r>
            <a:r>
              <a:rPr lang="en-AU" dirty="0"/>
              <a:t>. </a:t>
            </a:r>
          </a:p>
          <a:p>
            <a:pPr marL="0" indent="0">
              <a:buNone/>
            </a:pPr>
            <a:r>
              <a:rPr lang="en-AU" baseline="30000" dirty="0"/>
              <a:t>15</a:t>
            </a:r>
            <a:r>
              <a:rPr lang="en-AU" dirty="0"/>
              <a:t> And I will give you shepherds according to My heart, who will feed you with knowledge and understanding.</a:t>
            </a:r>
          </a:p>
        </p:txBody>
      </p:sp>
    </p:spTree>
    <p:extLst>
      <p:ext uri="{BB962C8B-B14F-4D97-AF65-F5344CB8AC3E}">
        <p14:creationId xmlns:p14="http://schemas.microsoft.com/office/powerpoint/2010/main" val="1855828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A8F1ED5-6074-409B-941D-80C04942354A}"/>
              </a:ext>
            </a:extLst>
          </p:cNvPr>
          <p:cNvPicPr>
            <a:picLocks noChangeAspect="1"/>
          </p:cNvPicPr>
          <p:nvPr/>
        </p:nvPicPr>
        <p:blipFill rotWithShape="1">
          <a:blip r:embed="rId3"/>
          <a:srcRect b="10615"/>
          <a:stretch/>
        </p:blipFill>
        <p:spPr>
          <a:xfrm>
            <a:off x="0" y="0"/>
            <a:ext cx="9144000" cy="6237312"/>
          </a:xfrm>
          <a:prstGeom prst="rect">
            <a:avLst/>
          </a:prstGeom>
        </p:spPr>
      </p:pic>
      <p:sp>
        <p:nvSpPr>
          <p:cNvPr id="2" name="Title 1">
            <a:extLst>
              <a:ext uri="{FF2B5EF4-FFF2-40B4-BE49-F238E27FC236}">
                <a16:creationId xmlns:a16="http://schemas.microsoft.com/office/drawing/2014/main" id="{62F5B4D4-FF06-42FF-91F9-5969649A48D6}"/>
              </a:ext>
            </a:extLst>
          </p:cNvPr>
          <p:cNvSpPr>
            <a:spLocks noGrp="1"/>
          </p:cNvSpPr>
          <p:nvPr>
            <p:ph type="title"/>
          </p:nvPr>
        </p:nvSpPr>
        <p:spPr>
          <a:solidFill>
            <a:schemeClr val="bg1">
              <a:alpha val="70000"/>
            </a:schemeClr>
          </a:solidFill>
        </p:spPr>
        <p:txBody>
          <a:bodyPr/>
          <a:lstStyle/>
          <a:p>
            <a:r>
              <a:rPr lang="en-AU" dirty="0" err="1"/>
              <a:t>Heb</a:t>
            </a:r>
            <a:r>
              <a:rPr lang="en-AU" dirty="0"/>
              <a:t> 12:22-24</a:t>
            </a:r>
          </a:p>
        </p:txBody>
      </p:sp>
      <p:sp>
        <p:nvSpPr>
          <p:cNvPr id="3" name="Content Placeholder 2">
            <a:extLst>
              <a:ext uri="{FF2B5EF4-FFF2-40B4-BE49-F238E27FC236}">
                <a16:creationId xmlns:a16="http://schemas.microsoft.com/office/drawing/2014/main" id="{2287223A-7F4A-417E-BD4A-05CEC054E9CA}"/>
              </a:ext>
            </a:extLst>
          </p:cNvPr>
          <p:cNvSpPr>
            <a:spLocks noGrp="1"/>
          </p:cNvSpPr>
          <p:nvPr>
            <p:ph idx="1"/>
          </p:nvPr>
        </p:nvSpPr>
        <p:spPr>
          <a:xfrm>
            <a:off x="0" y="1069515"/>
            <a:ext cx="9144000" cy="5167798"/>
          </a:xfrm>
          <a:solidFill>
            <a:schemeClr val="bg1">
              <a:alpha val="70000"/>
            </a:schemeClr>
          </a:solidFill>
        </p:spPr>
        <p:txBody>
          <a:bodyPr>
            <a:normAutofit/>
          </a:bodyPr>
          <a:lstStyle/>
          <a:p>
            <a:pPr marL="0" indent="0">
              <a:buNone/>
            </a:pPr>
            <a:r>
              <a:rPr lang="en-AU" sz="3100" baseline="30000" dirty="0"/>
              <a:t>22</a:t>
            </a:r>
            <a:r>
              <a:rPr lang="en-AU" sz="3100" dirty="0"/>
              <a:t> But you have come to Mount Zion and to the city of the living God, the heavenly Jerusalem, to an innumerable company of angels, </a:t>
            </a:r>
          </a:p>
          <a:p>
            <a:pPr marL="0" indent="0">
              <a:buNone/>
            </a:pPr>
            <a:r>
              <a:rPr lang="en-AU" sz="3100" baseline="30000" dirty="0"/>
              <a:t>23</a:t>
            </a:r>
            <a:r>
              <a:rPr lang="en-AU" sz="3100" dirty="0"/>
              <a:t> to the general assembly and church of the firstborn who are registered in heaven, to God the Judge of all, to the spirits of just men made perfect, </a:t>
            </a:r>
          </a:p>
          <a:p>
            <a:pPr marL="0" indent="0">
              <a:buNone/>
            </a:pPr>
            <a:r>
              <a:rPr lang="en-AU" sz="3100" baseline="30000" dirty="0"/>
              <a:t>24</a:t>
            </a:r>
            <a:r>
              <a:rPr lang="en-AU" sz="3100" dirty="0"/>
              <a:t> to Jesus the Mediator of the new covenant, and to the blood of sprinkling that speaks better things than that of Abel.</a:t>
            </a:r>
          </a:p>
        </p:txBody>
      </p:sp>
    </p:spTree>
    <p:extLst>
      <p:ext uri="{BB962C8B-B14F-4D97-AF65-F5344CB8AC3E}">
        <p14:creationId xmlns:p14="http://schemas.microsoft.com/office/powerpoint/2010/main" val="2703651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05E9346-8640-4A1B-B7CF-B6964E8D3E0E}"/>
              </a:ext>
            </a:extLst>
          </p:cNvPr>
          <p:cNvPicPr>
            <a:picLocks noChangeAspect="1"/>
          </p:cNvPicPr>
          <p:nvPr/>
        </p:nvPicPr>
        <p:blipFill>
          <a:blip r:embed="rId3"/>
          <a:stretch>
            <a:fillRect/>
          </a:stretch>
        </p:blipFill>
        <p:spPr>
          <a:xfrm>
            <a:off x="0" y="16778"/>
            <a:ext cx="9108504" cy="6186659"/>
          </a:xfrm>
          <a:prstGeom prst="rect">
            <a:avLst/>
          </a:prstGeom>
          <a:solidFill>
            <a:schemeClr val="bg1">
              <a:alpha val="70000"/>
            </a:schemeClr>
          </a:solidFill>
        </p:spPr>
      </p:pic>
      <p:sp>
        <p:nvSpPr>
          <p:cNvPr id="2" name="Title 1">
            <a:extLst>
              <a:ext uri="{FF2B5EF4-FFF2-40B4-BE49-F238E27FC236}">
                <a16:creationId xmlns:a16="http://schemas.microsoft.com/office/drawing/2014/main" id="{37420281-7947-4053-A2E0-D7E3F797A1C5}"/>
              </a:ext>
            </a:extLst>
          </p:cNvPr>
          <p:cNvSpPr>
            <a:spLocks noGrp="1"/>
          </p:cNvSpPr>
          <p:nvPr>
            <p:ph type="title"/>
          </p:nvPr>
        </p:nvSpPr>
        <p:spPr>
          <a:solidFill>
            <a:schemeClr val="bg1">
              <a:alpha val="60000"/>
            </a:schemeClr>
          </a:solidFill>
        </p:spPr>
        <p:txBody>
          <a:bodyPr/>
          <a:lstStyle/>
          <a:p>
            <a:r>
              <a:rPr lang="en-AU" dirty="0" err="1"/>
              <a:t>Heb</a:t>
            </a:r>
            <a:r>
              <a:rPr lang="en-AU" dirty="0"/>
              <a:t> 12:1-2</a:t>
            </a:r>
          </a:p>
        </p:txBody>
      </p:sp>
      <p:sp>
        <p:nvSpPr>
          <p:cNvPr id="3" name="Content Placeholder 2">
            <a:extLst>
              <a:ext uri="{FF2B5EF4-FFF2-40B4-BE49-F238E27FC236}">
                <a16:creationId xmlns:a16="http://schemas.microsoft.com/office/drawing/2014/main" id="{8F3B8ADD-7994-4090-8EFC-9B26853CFA6C}"/>
              </a:ext>
            </a:extLst>
          </p:cNvPr>
          <p:cNvSpPr>
            <a:spLocks noGrp="1"/>
          </p:cNvSpPr>
          <p:nvPr>
            <p:ph idx="1"/>
          </p:nvPr>
        </p:nvSpPr>
        <p:spPr>
          <a:xfrm>
            <a:off x="0" y="1069514"/>
            <a:ext cx="9108504" cy="5133923"/>
          </a:xfrm>
          <a:solidFill>
            <a:schemeClr val="bg1">
              <a:alpha val="60000"/>
            </a:schemeClr>
          </a:solidFill>
        </p:spPr>
        <p:txBody>
          <a:bodyPr>
            <a:normAutofit/>
          </a:bodyPr>
          <a:lstStyle/>
          <a:p>
            <a:pPr marL="0" indent="0">
              <a:buNone/>
            </a:pPr>
            <a:r>
              <a:rPr lang="en-AU" sz="3100" baseline="30000" dirty="0"/>
              <a:t>1 </a:t>
            </a:r>
            <a:r>
              <a:rPr lang="en-AU" sz="3100" dirty="0"/>
              <a:t>Therefore we also, since we are surrounded by so great a cloud of witnesses, let us lay aside every weight, and the sin which so easily ensnares us, and let us run with endurance the race that is set before us, </a:t>
            </a:r>
            <a:br>
              <a:rPr lang="en-AU" sz="3100" dirty="0"/>
            </a:br>
            <a:r>
              <a:rPr lang="en-AU" sz="3100" baseline="30000" dirty="0"/>
              <a:t>2</a:t>
            </a:r>
            <a:r>
              <a:rPr lang="en-AU" sz="3100" dirty="0"/>
              <a:t> looking unto Jesus, the author and finisher of our faith, who for the joy that was set before Him endured the cross, despising the shame, and has sat down at the right hand of the throne of God.</a:t>
            </a:r>
          </a:p>
        </p:txBody>
      </p:sp>
    </p:spTree>
    <p:extLst>
      <p:ext uri="{BB962C8B-B14F-4D97-AF65-F5344CB8AC3E}">
        <p14:creationId xmlns:p14="http://schemas.microsoft.com/office/powerpoint/2010/main" val="1527652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B72E681-C004-4494-98C8-8A99C798E4FE}"/>
              </a:ext>
            </a:extLst>
          </p:cNvPr>
          <p:cNvSpPr txBox="1">
            <a:spLocks/>
          </p:cNvSpPr>
          <p:nvPr/>
        </p:nvSpPr>
        <p:spPr>
          <a:xfrm>
            <a:off x="107504" y="188640"/>
            <a:ext cx="9073008" cy="63146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000" b="1" kern="1200" baseline="0">
                <a:solidFill>
                  <a:schemeClr val="tx1"/>
                </a:solidFill>
                <a:latin typeface="Century Gothic" panose="020B0502020202020204" pitchFamily="34" charset="0"/>
                <a:ea typeface="+mj-ea"/>
                <a:cs typeface="Arial" pitchFamily="34" charset="0"/>
              </a:defRPr>
            </a:lvl1pPr>
          </a:lstStyle>
          <a:p>
            <a:r>
              <a:rPr lang="en-AU" dirty="0"/>
              <a:t>Building God’s house</a:t>
            </a:r>
          </a:p>
        </p:txBody>
      </p:sp>
      <p:sp>
        <p:nvSpPr>
          <p:cNvPr id="5" name="Content Placeholder 2">
            <a:extLst>
              <a:ext uri="{FF2B5EF4-FFF2-40B4-BE49-F238E27FC236}">
                <a16:creationId xmlns:a16="http://schemas.microsoft.com/office/drawing/2014/main" id="{1E7B18E9-ACCC-4836-A46E-23A1E72597BC}"/>
              </a:ext>
            </a:extLst>
          </p:cNvPr>
          <p:cNvSpPr txBox="1">
            <a:spLocks/>
          </p:cNvSpPr>
          <p:nvPr/>
        </p:nvSpPr>
        <p:spPr>
          <a:xfrm>
            <a:off x="107504" y="908720"/>
            <a:ext cx="8964488" cy="5328592"/>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Rounded MT Bold" panose="020F070403050403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Rounded MT Bold" panose="020F070403050403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Rounded MT Bold" panose="020F070403050403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Rounded MT Bold" panose="020F070403050403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Rounded MT Bold" panose="020F070403050403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Arial" pitchFamily="34" charset="0"/>
              <a:buAutoNum type="arabicPeriod"/>
            </a:pPr>
            <a:r>
              <a:rPr lang="en-AU" dirty="0"/>
              <a:t>Loving what God loves </a:t>
            </a:r>
            <a:br>
              <a:rPr lang="en-AU" dirty="0"/>
            </a:br>
            <a:r>
              <a:rPr lang="en-AU" dirty="0"/>
              <a:t>- His House &amp; His Body/people</a:t>
            </a:r>
          </a:p>
          <a:p>
            <a:pPr marL="514350" indent="-514350">
              <a:buFont typeface="Arial" pitchFamily="34" charset="0"/>
              <a:buAutoNum type="arabicPeriod"/>
            </a:pPr>
            <a:endParaRPr lang="en-AU" sz="1100" dirty="0"/>
          </a:p>
          <a:p>
            <a:pPr marL="514350" indent="-514350">
              <a:buFont typeface="Arial" pitchFamily="34" charset="0"/>
              <a:buAutoNum type="arabicPeriod"/>
            </a:pPr>
            <a:r>
              <a:rPr lang="en-AU" dirty="0"/>
              <a:t>God blesses those who build His house, a place for God’s people to worship Him</a:t>
            </a:r>
            <a:br>
              <a:rPr lang="en-AU" dirty="0"/>
            </a:br>
            <a:r>
              <a:rPr lang="en-AU" dirty="0"/>
              <a:t>- e.g. Centurion (Luke 7:1-10)</a:t>
            </a:r>
          </a:p>
          <a:p>
            <a:pPr marL="514350" indent="-514350">
              <a:buFont typeface="Arial" pitchFamily="34" charset="0"/>
              <a:buAutoNum type="arabicPeriod"/>
            </a:pPr>
            <a:endParaRPr lang="en-AU" sz="1100" dirty="0"/>
          </a:p>
          <a:p>
            <a:pPr marL="514350" indent="-514350">
              <a:buFont typeface="Arial" pitchFamily="34" charset="0"/>
              <a:buAutoNum type="arabicPeriod"/>
            </a:pPr>
            <a:r>
              <a:rPr lang="en-AU" b="1" u="sng" dirty="0"/>
              <a:t>Co-</a:t>
            </a:r>
            <a:r>
              <a:rPr lang="en-AU" b="1" u="sng" dirty="0" err="1"/>
              <a:t>labor</a:t>
            </a:r>
            <a:r>
              <a:rPr lang="en-AU" b="1" u="sng" dirty="0"/>
              <a:t>:</a:t>
            </a:r>
            <a:r>
              <a:rPr lang="en-AU" dirty="0"/>
              <a:t> We are not only part of the House but we are also building the House</a:t>
            </a:r>
            <a:br>
              <a:rPr lang="en-AU" dirty="0"/>
            </a:br>
            <a:r>
              <a:rPr lang="en-AU" dirty="0"/>
              <a:t>- a meeting place</a:t>
            </a:r>
            <a:br>
              <a:rPr lang="en-AU" dirty="0"/>
            </a:br>
            <a:r>
              <a:rPr lang="en-AU" dirty="0"/>
              <a:t>- a dwelling place</a:t>
            </a:r>
            <a:br>
              <a:rPr lang="en-AU" dirty="0"/>
            </a:br>
            <a:r>
              <a:rPr lang="en-AU" dirty="0"/>
              <a:t>- an outpouring place</a:t>
            </a:r>
          </a:p>
        </p:txBody>
      </p:sp>
    </p:spTree>
    <p:extLst>
      <p:ext uri="{BB962C8B-B14F-4D97-AF65-F5344CB8AC3E}">
        <p14:creationId xmlns:p14="http://schemas.microsoft.com/office/powerpoint/2010/main" val="577110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EEAC5-D620-4D4B-923C-3EE1D3BD248E}"/>
              </a:ext>
            </a:extLst>
          </p:cNvPr>
          <p:cNvSpPr>
            <a:spLocks noGrp="1"/>
          </p:cNvSpPr>
          <p:nvPr>
            <p:ph type="title"/>
          </p:nvPr>
        </p:nvSpPr>
        <p:spPr/>
        <p:txBody>
          <a:bodyPr/>
          <a:lstStyle/>
          <a:p>
            <a:r>
              <a:rPr lang="en-AU" dirty="0"/>
              <a:t>1) Chosen sovereignly by God</a:t>
            </a:r>
          </a:p>
        </p:txBody>
      </p:sp>
      <p:sp>
        <p:nvSpPr>
          <p:cNvPr id="3" name="Content Placeholder 2">
            <a:extLst>
              <a:ext uri="{FF2B5EF4-FFF2-40B4-BE49-F238E27FC236}">
                <a16:creationId xmlns:a16="http://schemas.microsoft.com/office/drawing/2014/main" id="{B3DA90F0-C810-440B-8B73-90E07BDC330C}"/>
              </a:ext>
            </a:extLst>
          </p:cNvPr>
          <p:cNvSpPr>
            <a:spLocks noGrp="1"/>
          </p:cNvSpPr>
          <p:nvPr>
            <p:ph idx="1"/>
          </p:nvPr>
        </p:nvSpPr>
        <p:spPr/>
        <p:txBody>
          <a:bodyPr/>
          <a:lstStyle/>
          <a:p>
            <a:pPr marL="0" indent="0">
              <a:buNone/>
            </a:pPr>
            <a:r>
              <a:rPr lang="en-AU" dirty="0"/>
              <a:t>John 4:1 - Therefore, when </a:t>
            </a:r>
            <a:br>
              <a:rPr lang="en-AU" dirty="0"/>
            </a:br>
            <a:r>
              <a:rPr lang="en-AU" dirty="0"/>
              <a:t>the Lord 			 	knew that </a:t>
            </a:r>
            <a:br>
              <a:rPr lang="en-AU" dirty="0"/>
            </a:br>
            <a:r>
              <a:rPr lang="en-AU" dirty="0"/>
              <a:t>the Pharisees 	</a:t>
            </a:r>
            <a:r>
              <a:rPr lang="en-AU" i="1" dirty="0"/>
              <a:t> 	</a:t>
            </a:r>
            <a:r>
              <a:rPr lang="en-AU" dirty="0"/>
              <a:t>had heard that </a:t>
            </a:r>
            <a:br>
              <a:rPr lang="en-AU" dirty="0"/>
            </a:br>
            <a:r>
              <a:rPr lang="en-AU" dirty="0"/>
              <a:t>Jesus </a:t>
            </a:r>
            <a:r>
              <a:rPr lang="en-AU" i="1" dirty="0"/>
              <a:t>			 	</a:t>
            </a:r>
            <a:r>
              <a:rPr lang="en-AU" dirty="0"/>
              <a:t>made and baptized more disciples than John 	</a:t>
            </a:r>
          </a:p>
        </p:txBody>
      </p:sp>
    </p:spTree>
    <p:extLst>
      <p:ext uri="{BB962C8B-B14F-4D97-AF65-F5344CB8AC3E}">
        <p14:creationId xmlns:p14="http://schemas.microsoft.com/office/powerpoint/2010/main" val="1121419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EEAC5-D620-4D4B-923C-3EE1D3BD248E}"/>
              </a:ext>
            </a:extLst>
          </p:cNvPr>
          <p:cNvSpPr>
            <a:spLocks noGrp="1"/>
          </p:cNvSpPr>
          <p:nvPr>
            <p:ph type="title"/>
          </p:nvPr>
        </p:nvSpPr>
        <p:spPr/>
        <p:txBody>
          <a:bodyPr/>
          <a:lstStyle/>
          <a:p>
            <a:r>
              <a:rPr lang="en-AU" dirty="0"/>
              <a:t>1) Chosen sovereignly by God</a:t>
            </a:r>
          </a:p>
        </p:txBody>
      </p:sp>
      <p:sp>
        <p:nvSpPr>
          <p:cNvPr id="3" name="Content Placeholder 2">
            <a:extLst>
              <a:ext uri="{FF2B5EF4-FFF2-40B4-BE49-F238E27FC236}">
                <a16:creationId xmlns:a16="http://schemas.microsoft.com/office/drawing/2014/main" id="{B3DA90F0-C810-440B-8B73-90E07BDC330C}"/>
              </a:ext>
            </a:extLst>
          </p:cNvPr>
          <p:cNvSpPr>
            <a:spLocks noGrp="1"/>
          </p:cNvSpPr>
          <p:nvPr>
            <p:ph idx="1"/>
          </p:nvPr>
        </p:nvSpPr>
        <p:spPr/>
        <p:txBody>
          <a:bodyPr/>
          <a:lstStyle/>
          <a:p>
            <a:pPr marL="0" indent="0">
              <a:buNone/>
            </a:pPr>
            <a:r>
              <a:rPr lang="en-AU" dirty="0"/>
              <a:t>John 4:1 - Therefore, when </a:t>
            </a:r>
            <a:br>
              <a:rPr lang="en-AU" dirty="0"/>
            </a:br>
            <a:r>
              <a:rPr lang="en-AU" dirty="0"/>
              <a:t>the Lord </a:t>
            </a:r>
            <a:r>
              <a:rPr lang="en-AU" i="1" dirty="0"/>
              <a:t>(Sovereign)</a:t>
            </a:r>
            <a:r>
              <a:rPr lang="en-AU" dirty="0"/>
              <a:t> 	knew that </a:t>
            </a:r>
            <a:br>
              <a:rPr lang="en-AU" dirty="0"/>
            </a:br>
            <a:r>
              <a:rPr lang="en-AU" dirty="0"/>
              <a:t>the Pharisees </a:t>
            </a:r>
            <a:r>
              <a:rPr lang="en-AU" i="1" dirty="0"/>
              <a:t>(dead) 	</a:t>
            </a:r>
            <a:r>
              <a:rPr lang="en-AU" dirty="0"/>
              <a:t>had heard that </a:t>
            </a:r>
            <a:br>
              <a:rPr lang="en-AU" dirty="0"/>
            </a:br>
            <a:r>
              <a:rPr lang="en-AU" dirty="0"/>
              <a:t>Jesus </a:t>
            </a:r>
            <a:r>
              <a:rPr lang="en-AU" i="1" dirty="0"/>
              <a:t>(new/present) 	</a:t>
            </a:r>
            <a:r>
              <a:rPr lang="en-AU" dirty="0"/>
              <a:t>made and baptized more disciples than John 	</a:t>
            </a:r>
            <a:r>
              <a:rPr lang="en-AU" i="1" dirty="0"/>
              <a:t>(old)</a:t>
            </a:r>
            <a:endParaRPr lang="en-AU" dirty="0"/>
          </a:p>
        </p:txBody>
      </p:sp>
    </p:spTree>
    <p:extLst>
      <p:ext uri="{BB962C8B-B14F-4D97-AF65-F5344CB8AC3E}">
        <p14:creationId xmlns:p14="http://schemas.microsoft.com/office/powerpoint/2010/main" val="449844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EEAC5-D620-4D4B-923C-3EE1D3BD248E}"/>
              </a:ext>
            </a:extLst>
          </p:cNvPr>
          <p:cNvSpPr>
            <a:spLocks noGrp="1"/>
          </p:cNvSpPr>
          <p:nvPr>
            <p:ph type="title"/>
          </p:nvPr>
        </p:nvSpPr>
        <p:spPr/>
        <p:txBody>
          <a:bodyPr/>
          <a:lstStyle/>
          <a:p>
            <a:r>
              <a:rPr lang="en-AU" dirty="0"/>
              <a:t>1) Chosen sovereignly by God</a:t>
            </a:r>
          </a:p>
        </p:txBody>
      </p:sp>
      <p:sp>
        <p:nvSpPr>
          <p:cNvPr id="3" name="Content Placeholder 2">
            <a:extLst>
              <a:ext uri="{FF2B5EF4-FFF2-40B4-BE49-F238E27FC236}">
                <a16:creationId xmlns:a16="http://schemas.microsoft.com/office/drawing/2014/main" id="{B3DA90F0-C810-440B-8B73-90E07BDC330C}"/>
              </a:ext>
            </a:extLst>
          </p:cNvPr>
          <p:cNvSpPr>
            <a:spLocks noGrp="1"/>
          </p:cNvSpPr>
          <p:nvPr>
            <p:ph idx="1"/>
          </p:nvPr>
        </p:nvSpPr>
        <p:spPr/>
        <p:txBody>
          <a:bodyPr>
            <a:normAutofit fontScale="92500"/>
          </a:bodyPr>
          <a:lstStyle/>
          <a:p>
            <a:pPr marL="0" indent="0">
              <a:buNone/>
            </a:pPr>
            <a:r>
              <a:rPr lang="en-AU" dirty="0"/>
              <a:t>John 4:1 - Therefore, when </a:t>
            </a:r>
            <a:br>
              <a:rPr lang="en-AU" dirty="0"/>
            </a:br>
            <a:r>
              <a:rPr lang="en-AU" dirty="0"/>
              <a:t>the Lord </a:t>
            </a:r>
            <a:r>
              <a:rPr lang="en-AU" i="1" dirty="0"/>
              <a:t>(Sovereign)</a:t>
            </a:r>
            <a:r>
              <a:rPr lang="en-AU" dirty="0"/>
              <a:t> 	knew that </a:t>
            </a:r>
            <a:br>
              <a:rPr lang="en-AU" dirty="0"/>
            </a:br>
            <a:r>
              <a:rPr lang="en-AU" dirty="0"/>
              <a:t>the Pharisees </a:t>
            </a:r>
            <a:r>
              <a:rPr lang="en-AU" i="1" dirty="0"/>
              <a:t>(dead) 	</a:t>
            </a:r>
            <a:r>
              <a:rPr lang="en-AU" dirty="0"/>
              <a:t>had heard that </a:t>
            </a:r>
            <a:br>
              <a:rPr lang="en-AU" dirty="0"/>
            </a:br>
            <a:r>
              <a:rPr lang="en-AU" dirty="0"/>
              <a:t>Jesus </a:t>
            </a:r>
            <a:r>
              <a:rPr lang="en-AU" i="1" dirty="0"/>
              <a:t>(new/present) 	</a:t>
            </a:r>
            <a:r>
              <a:rPr lang="en-AU" dirty="0"/>
              <a:t>made and baptized more disciples than John 	</a:t>
            </a:r>
            <a:r>
              <a:rPr lang="en-AU" i="1" dirty="0"/>
              <a:t>(old)</a:t>
            </a:r>
          </a:p>
          <a:p>
            <a:pPr marL="0" indent="0">
              <a:buNone/>
            </a:pPr>
            <a:endParaRPr lang="en-AU" i="1" dirty="0"/>
          </a:p>
          <a:p>
            <a:pPr marL="0" indent="0">
              <a:buNone/>
            </a:pPr>
            <a:r>
              <a:rPr lang="en-AU" i="1" dirty="0" err="1"/>
              <a:t>i</a:t>
            </a:r>
            <a:r>
              <a:rPr lang="en-AU" i="1" dirty="0"/>
              <a:t>. Old = tradition, familiar pattern, complacent. “let’s do how we have done it, that’s not how we have done it, we have not done it before”</a:t>
            </a:r>
            <a:endParaRPr lang="en-AU" dirty="0"/>
          </a:p>
        </p:txBody>
      </p:sp>
    </p:spTree>
    <p:extLst>
      <p:ext uri="{BB962C8B-B14F-4D97-AF65-F5344CB8AC3E}">
        <p14:creationId xmlns:p14="http://schemas.microsoft.com/office/powerpoint/2010/main" val="3235607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EEAC5-D620-4D4B-923C-3EE1D3BD248E}"/>
              </a:ext>
            </a:extLst>
          </p:cNvPr>
          <p:cNvSpPr>
            <a:spLocks noGrp="1"/>
          </p:cNvSpPr>
          <p:nvPr>
            <p:ph type="title"/>
          </p:nvPr>
        </p:nvSpPr>
        <p:spPr/>
        <p:txBody>
          <a:bodyPr/>
          <a:lstStyle/>
          <a:p>
            <a:r>
              <a:rPr lang="en-AU" dirty="0"/>
              <a:t>1) Chosen sovereignly by God</a:t>
            </a:r>
          </a:p>
        </p:txBody>
      </p:sp>
      <p:sp>
        <p:nvSpPr>
          <p:cNvPr id="3" name="Content Placeholder 2">
            <a:extLst>
              <a:ext uri="{FF2B5EF4-FFF2-40B4-BE49-F238E27FC236}">
                <a16:creationId xmlns:a16="http://schemas.microsoft.com/office/drawing/2014/main" id="{B3DA90F0-C810-440B-8B73-90E07BDC330C}"/>
              </a:ext>
            </a:extLst>
          </p:cNvPr>
          <p:cNvSpPr>
            <a:spLocks noGrp="1"/>
          </p:cNvSpPr>
          <p:nvPr>
            <p:ph idx="1"/>
          </p:nvPr>
        </p:nvSpPr>
        <p:spPr/>
        <p:txBody>
          <a:bodyPr>
            <a:normAutofit/>
          </a:bodyPr>
          <a:lstStyle/>
          <a:p>
            <a:pPr marL="0" indent="0">
              <a:buNone/>
            </a:pPr>
            <a:r>
              <a:rPr lang="en-AU" dirty="0"/>
              <a:t>John 4:1 - Therefore, when </a:t>
            </a:r>
            <a:br>
              <a:rPr lang="en-AU" dirty="0"/>
            </a:br>
            <a:r>
              <a:rPr lang="en-AU" dirty="0"/>
              <a:t>the Lord </a:t>
            </a:r>
            <a:r>
              <a:rPr lang="en-AU" i="1" dirty="0"/>
              <a:t>(Sovereign)</a:t>
            </a:r>
            <a:r>
              <a:rPr lang="en-AU" dirty="0"/>
              <a:t> 	knew that </a:t>
            </a:r>
            <a:br>
              <a:rPr lang="en-AU" dirty="0"/>
            </a:br>
            <a:r>
              <a:rPr lang="en-AU" dirty="0"/>
              <a:t>the Pharisees </a:t>
            </a:r>
            <a:r>
              <a:rPr lang="en-AU" i="1" dirty="0"/>
              <a:t>(dead) 	</a:t>
            </a:r>
            <a:r>
              <a:rPr lang="en-AU" dirty="0"/>
              <a:t>had heard that </a:t>
            </a:r>
            <a:br>
              <a:rPr lang="en-AU" dirty="0"/>
            </a:br>
            <a:r>
              <a:rPr lang="en-AU" dirty="0"/>
              <a:t>Jesus </a:t>
            </a:r>
            <a:r>
              <a:rPr lang="en-AU" i="1" dirty="0"/>
              <a:t>(new/present) 	</a:t>
            </a:r>
            <a:r>
              <a:rPr lang="en-AU" dirty="0"/>
              <a:t>made and baptized more disciples than John 	</a:t>
            </a:r>
            <a:r>
              <a:rPr lang="en-AU" i="1" dirty="0"/>
              <a:t>(old)</a:t>
            </a:r>
          </a:p>
          <a:p>
            <a:pPr marL="0" indent="0">
              <a:buNone/>
            </a:pPr>
            <a:endParaRPr lang="en-AU" i="1" dirty="0"/>
          </a:p>
          <a:p>
            <a:pPr marL="0" indent="0">
              <a:buNone/>
            </a:pPr>
            <a:r>
              <a:rPr lang="en-AU" i="1" dirty="0"/>
              <a:t>ii. Dead = Religion, legalist “that does not makes sense, God can’t be that good”</a:t>
            </a:r>
            <a:endParaRPr lang="en-AU" dirty="0"/>
          </a:p>
        </p:txBody>
      </p:sp>
    </p:spTree>
    <p:extLst>
      <p:ext uri="{BB962C8B-B14F-4D97-AF65-F5344CB8AC3E}">
        <p14:creationId xmlns:p14="http://schemas.microsoft.com/office/powerpoint/2010/main" val="2888798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EEAC5-D620-4D4B-923C-3EE1D3BD248E}"/>
              </a:ext>
            </a:extLst>
          </p:cNvPr>
          <p:cNvSpPr>
            <a:spLocks noGrp="1"/>
          </p:cNvSpPr>
          <p:nvPr>
            <p:ph type="title"/>
          </p:nvPr>
        </p:nvSpPr>
        <p:spPr/>
        <p:txBody>
          <a:bodyPr/>
          <a:lstStyle/>
          <a:p>
            <a:r>
              <a:rPr lang="en-AU" dirty="0"/>
              <a:t>1) Chosen sovereignly by God</a:t>
            </a:r>
          </a:p>
        </p:txBody>
      </p:sp>
      <p:sp>
        <p:nvSpPr>
          <p:cNvPr id="3" name="Content Placeholder 2">
            <a:extLst>
              <a:ext uri="{FF2B5EF4-FFF2-40B4-BE49-F238E27FC236}">
                <a16:creationId xmlns:a16="http://schemas.microsoft.com/office/drawing/2014/main" id="{B3DA90F0-C810-440B-8B73-90E07BDC330C}"/>
              </a:ext>
            </a:extLst>
          </p:cNvPr>
          <p:cNvSpPr>
            <a:spLocks noGrp="1"/>
          </p:cNvSpPr>
          <p:nvPr>
            <p:ph idx="1"/>
          </p:nvPr>
        </p:nvSpPr>
        <p:spPr/>
        <p:txBody>
          <a:bodyPr>
            <a:normAutofit/>
          </a:bodyPr>
          <a:lstStyle/>
          <a:p>
            <a:pPr marL="0" indent="0">
              <a:buNone/>
            </a:pPr>
            <a:r>
              <a:rPr lang="en-AU" dirty="0"/>
              <a:t>John 4:1 - Therefore, when </a:t>
            </a:r>
            <a:br>
              <a:rPr lang="en-AU" dirty="0"/>
            </a:br>
            <a:r>
              <a:rPr lang="en-AU" dirty="0"/>
              <a:t>the Lord </a:t>
            </a:r>
            <a:r>
              <a:rPr lang="en-AU" i="1" dirty="0"/>
              <a:t>(Sovereign)</a:t>
            </a:r>
            <a:r>
              <a:rPr lang="en-AU" dirty="0"/>
              <a:t> 	knew that </a:t>
            </a:r>
            <a:br>
              <a:rPr lang="en-AU" dirty="0"/>
            </a:br>
            <a:r>
              <a:rPr lang="en-AU" dirty="0"/>
              <a:t>the Pharisees </a:t>
            </a:r>
            <a:r>
              <a:rPr lang="en-AU" i="1" dirty="0"/>
              <a:t>(dead) 	</a:t>
            </a:r>
            <a:r>
              <a:rPr lang="en-AU" dirty="0"/>
              <a:t>had heard that </a:t>
            </a:r>
            <a:br>
              <a:rPr lang="en-AU" dirty="0"/>
            </a:br>
            <a:r>
              <a:rPr lang="en-AU" dirty="0"/>
              <a:t>Jesus </a:t>
            </a:r>
            <a:r>
              <a:rPr lang="en-AU" i="1" dirty="0"/>
              <a:t>(new/present) 	</a:t>
            </a:r>
            <a:r>
              <a:rPr lang="en-AU" dirty="0"/>
              <a:t>made and baptized more disciples than John 	</a:t>
            </a:r>
            <a:r>
              <a:rPr lang="en-AU" i="1" dirty="0"/>
              <a:t>(old)</a:t>
            </a:r>
          </a:p>
          <a:p>
            <a:pPr marL="0" indent="0">
              <a:buNone/>
            </a:pPr>
            <a:endParaRPr lang="en-AU" i="1" dirty="0"/>
          </a:p>
          <a:p>
            <a:pPr marL="0" indent="0">
              <a:buNone/>
            </a:pPr>
            <a:r>
              <a:rPr lang="en-AU" i="1" dirty="0"/>
              <a:t>iii. New/present: “Let’s move and build together with Him.”</a:t>
            </a:r>
            <a:endParaRPr lang="en-AU" dirty="0"/>
          </a:p>
        </p:txBody>
      </p:sp>
    </p:spTree>
    <p:extLst>
      <p:ext uri="{BB962C8B-B14F-4D97-AF65-F5344CB8AC3E}">
        <p14:creationId xmlns:p14="http://schemas.microsoft.com/office/powerpoint/2010/main" val="34909332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EEAC5-D620-4D4B-923C-3EE1D3BD248E}"/>
              </a:ext>
            </a:extLst>
          </p:cNvPr>
          <p:cNvSpPr>
            <a:spLocks noGrp="1"/>
          </p:cNvSpPr>
          <p:nvPr>
            <p:ph type="title"/>
          </p:nvPr>
        </p:nvSpPr>
        <p:spPr/>
        <p:txBody>
          <a:bodyPr/>
          <a:lstStyle/>
          <a:p>
            <a:r>
              <a:rPr lang="en-AU" dirty="0"/>
              <a:t>2) Destiny written by God</a:t>
            </a:r>
          </a:p>
        </p:txBody>
      </p:sp>
      <p:sp>
        <p:nvSpPr>
          <p:cNvPr id="3" name="Content Placeholder 2">
            <a:extLst>
              <a:ext uri="{FF2B5EF4-FFF2-40B4-BE49-F238E27FC236}">
                <a16:creationId xmlns:a16="http://schemas.microsoft.com/office/drawing/2014/main" id="{B3DA90F0-C810-440B-8B73-90E07BDC330C}"/>
              </a:ext>
            </a:extLst>
          </p:cNvPr>
          <p:cNvSpPr>
            <a:spLocks noGrp="1"/>
          </p:cNvSpPr>
          <p:nvPr>
            <p:ph idx="1"/>
          </p:nvPr>
        </p:nvSpPr>
        <p:spPr/>
        <p:txBody>
          <a:bodyPr>
            <a:normAutofit/>
          </a:bodyPr>
          <a:lstStyle/>
          <a:p>
            <a:pPr marL="0" indent="0">
              <a:buNone/>
            </a:pPr>
            <a:r>
              <a:rPr lang="en-AU" dirty="0"/>
              <a:t>Gen 28:11-19 Jacob’s encounter with God, transforms him (</a:t>
            </a:r>
            <a:r>
              <a:rPr lang="en-AU" dirty="0" err="1"/>
              <a:t>Jacob</a:t>
            </a:r>
            <a:r>
              <a:rPr lang="en-AU" dirty="0" err="1">
                <a:sym typeface="Wingdings" panose="05000000000000000000" pitchFamily="2" charset="2"/>
              </a:rPr>
              <a:t>Israel</a:t>
            </a:r>
            <a:r>
              <a:rPr lang="en-AU" dirty="0">
                <a:sym typeface="Wingdings" panose="05000000000000000000" pitchFamily="2" charset="2"/>
              </a:rPr>
              <a:t>) so he can walks in the destiny written for him.</a:t>
            </a:r>
          </a:p>
          <a:p>
            <a:pPr marL="0" indent="0">
              <a:buNone/>
            </a:pPr>
            <a:endParaRPr lang="en-AU" dirty="0">
              <a:sym typeface="Wingdings" panose="05000000000000000000" pitchFamily="2" charset="2"/>
            </a:endParaRPr>
          </a:p>
          <a:p>
            <a:r>
              <a:rPr lang="en-AU" dirty="0">
                <a:sym typeface="Wingdings" panose="05000000000000000000" pitchFamily="2" charset="2"/>
              </a:rPr>
              <a:t>It does not matter what is in your past (who you were and what you have done).</a:t>
            </a:r>
            <a:br>
              <a:rPr lang="en-AU" dirty="0">
                <a:sym typeface="Wingdings" panose="05000000000000000000" pitchFamily="2" charset="2"/>
              </a:rPr>
            </a:br>
            <a:r>
              <a:rPr lang="en-AU" dirty="0">
                <a:sym typeface="Wingdings" panose="05000000000000000000" pitchFamily="2" charset="2"/>
              </a:rPr>
              <a:t>What does God think of you?</a:t>
            </a:r>
          </a:p>
          <a:p>
            <a:r>
              <a:rPr lang="en-AU" dirty="0">
                <a:sym typeface="Wingdings" panose="05000000000000000000" pitchFamily="2" charset="2"/>
              </a:rPr>
              <a:t>Discover your destiny (LG)</a:t>
            </a:r>
            <a:endParaRPr lang="en-AU" dirty="0"/>
          </a:p>
        </p:txBody>
      </p:sp>
    </p:spTree>
    <p:extLst>
      <p:ext uri="{BB962C8B-B14F-4D97-AF65-F5344CB8AC3E}">
        <p14:creationId xmlns:p14="http://schemas.microsoft.com/office/powerpoint/2010/main" val="1413157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6A114-A411-450E-BE19-AF003E35DFFF}"/>
              </a:ext>
            </a:extLst>
          </p:cNvPr>
          <p:cNvSpPr>
            <a:spLocks noGrp="1"/>
          </p:cNvSpPr>
          <p:nvPr>
            <p:ph type="title"/>
          </p:nvPr>
        </p:nvSpPr>
        <p:spPr/>
        <p:txBody>
          <a:bodyPr/>
          <a:lstStyle/>
          <a:p>
            <a:r>
              <a:rPr lang="en-AU" dirty="0"/>
              <a:t>3) Acts of faith to touch God</a:t>
            </a:r>
          </a:p>
        </p:txBody>
      </p:sp>
      <p:sp>
        <p:nvSpPr>
          <p:cNvPr id="3" name="Content Placeholder 2">
            <a:extLst>
              <a:ext uri="{FF2B5EF4-FFF2-40B4-BE49-F238E27FC236}">
                <a16:creationId xmlns:a16="http://schemas.microsoft.com/office/drawing/2014/main" id="{1E6D4786-DB88-4B78-AE79-708303E0A4F7}"/>
              </a:ext>
            </a:extLst>
          </p:cNvPr>
          <p:cNvSpPr>
            <a:spLocks noGrp="1"/>
          </p:cNvSpPr>
          <p:nvPr>
            <p:ph idx="1"/>
          </p:nvPr>
        </p:nvSpPr>
        <p:spPr/>
        <p:txBody>
          <a:bodyPr/>
          <a:lstStyle/>
          <a:p>
            <a:pPr marL="0" indent="0">
              <a:buNone/>
            </a:pPr>
            <a:r>
              <a:rPr lang="en-AU" dirty="0"/>
              <a:t>Mark 5:25-31 The faith of the woman made her confess and act according to her faith resulting in her healing</a:t>
            </a:r>
          </a:p>
          <a:p>
            <a:pPr marL="0" indent="0">
              <a:buNone/>
            </a:pPr>
            <a:endParaRPr lang="en-AU" dirty="0"/>
          </a:p>
          <a:p>
            <a:r>
              <a:rPr lang="en-AU" dirty="0"/>
              <a:t>Acts of faith + encounter with God change circumstances that is limiting us from moving ahead.</a:t>
            </a:r>
          </a:p>
        </p:txBody>
      </p:sp>
    </p:spTree>
    <p:extLst>
      <p:ext uri="{BB962C8B-B14F-4D97-AF65-F5344CB8AC3E}">
        <p14:creationId xmlns:p14="http://schemas.microsoft.com/office/powerpoint/2010/main" val="32265780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B32F1-AC51-420E-87B2-8CB1D8847035}"/>
              </a:ext>
            </a:extLst>
          </p:cNvPr>
          <p:cNvSpPr>
            <a:spLocks noGrp="1"/>
          </p:cNvSpPr>
          <p:nvPr>
            <p:ph type="title"/>
          </p:nvPr>
        </p:nvSpPr>
        <p:spPr/>
        <p:txBody>
          <a:bodyPr/>
          <a:lstStyle/>
          <a:p>
            <a:r>
              <a:rPr lang="en-AU" dirty="0"/>
              <a:t>Conclusion</a:t>
            </a:r>
          </a:p>
        </p:txBody>
      </p:sp>
      <p:sp>
        <p:nvSpPr>
          <p:cNvPr id="3" name="Content Placeholder 2">
            <a:extLst>
              <a:ext uri="{FF2B5EF4-FFF2-40B4-BE49-F238E27FC236}">
                <a16:creationId xmlns:a16="http://schemas.microsoft.com/office/drawing/2014/main" id="{CE08CCE6-0A36-4F28-8470-B264866DD164}"/>
              </a:ext>
            </a:extLst>
          </p:cNvPr>
          <p:cNvSpPr>
            <a:spLocks noGrp="1"/>
          </p:cNvSpPr>
          <p:nvPr>
            <p:ph idx="1"/>
          </p:nvPr>
        </p:nvSpPr>
        <p:spPr>
          <a:xfrm>
            <a:off x="288032" y="1052736"/>
            <a:ext cx="8676456" cy="5328592"/>
          </a:xfrm>
        </p:spPr>
        <p:txBody>
          <a:bodyPr>
            <a:normAutofit/>
          </a:bodyPr>
          <a:lstStyle/>
          <a:p>
            <a:pPr marL="0" indent="0">
              <a:buNone/>
            </a:pPr>
            <a:r>
              <a:rPr lang="en-AU" sz="3600" dirty="0"/>
              <a:t>God’s house is built by:</a:t>
            </a:r>
          </a:p>
          <a:p>
            <a:r>
              <a:rPr lang="en-AU" sz="3600" dirty="0"/>
              <a:t>Ordinary people changed by God to be extraordinary:</a:t>
            </a:r>
          </a:p>
          <a:p>
            <a:pPr lvl="1"/>
            <a:r>
              <a:rPr lang="en-AU" sz="3200" dirty="0"/>
              <a:t>We are chosen to be extraordinary</a:t>
            </a:r>
          </a:p>
          <a:p>
            <a:pPr lvl="1"/>
            <a:r>
              <a:rPr lang="en-AU" sz="3200" dirty="0"/>
              <a:t>We need a God encounter to move in the extraordinary</a:t>
            </a:r>
          </a:p>
          <a:p>
            <a:pPr lvl="1"/>
            <a:r>
              <a:rPr lang="en-AU" sz="3200" dirty="0"/>
              <a:t>We need to move/act in faith to experience the extraordinary</a:t>
            </a:r>
          </a:p>
        </p:txBody>
      </p:sp>
    </p:spTree>
    <p:extLst>
      <p:ext uri="{BB962C8B-B14F-4D97-AF65-F5344CB8AC3E}">
        <p14:creationId xmlns:p14="http://schemas.microsoft.com/office/powerpoint/2010/main" val="3550556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7584</TotalTime>
  <Words>588</Words>
  <Application>Microsoft Office PowerPoint</Application>
  <PresentationFormat>On-screen Show (4:3)</PresentationFormat>
  <Paragraphs>70</Paragraphs>
  <Slides>15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맑은 고딕</vt:lpstr>
      <vt:lpstr>Arial</vt:lpstr>
      <vt:lpstr>Arial Rounded MT Bold</vt:lpstr>
      <vt:lpstr>Calibri</vt:lpstr>
      <vt:lpstr>Century Gothic</vt:lpstr>
      <vt:lpstr>Wingdings</vt:lpstr>
      <vt:lpstr>Office Theme</vt:lpstr>
      <vt:lpstr>Sons of God: Chosen to build  the House of God</vt:lpstr>
      <vt:lpstr>1 Chro 29:1-3</vt:lpstr>
      <vt:lpstr>Ephesians 1:3-6</vt:lpstr>
      <vt:lpstr>Jere 3:14-15</vt:lpstr>
      <vt:lpstr>Heb 12:22-24</vt:lpstr>
      <vt:lpstr>Heb 12:1-2</vt:lpstr>
      <vt:lpstr>PowerPoint Presentation</vt:lpstr>
      <vt:lpstr>1) Chosen sovereignly by God</vt:lpstr>
      <vt:lpstr>1) Chosen sovereignly by God</vt:lpstr>
      <vt:lpstr>1) Chosen sovereignly by God</vt:lpstr>
      <vt:lpstr>1) Chosen sovereignly by God</vt:lpstr>
      <vt:lpstr>1) Chosen sovereignly by God</vt:lpstr>
      <vt:lpstr>2) Destiny written by God</vt:lpstr>
      <vt:lpstr>3) Acts of faith to touch God</vt:lpstr>
      <vt:lpstr>Conclusion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Dino Tan</cp:lastModifiedBy>
  <cp:revision>151</cp:revision>
  <cp:lastPrinted>2016-05-21T23:01:06Z</cp:lastPrinted>
  <dcterms:created xsi:type="dcterms:W3CDTF">2014-04-01T16:35:38Z</dcterms:created>
  <dcterms:modified xsi:type="dcterms:W3CDTF">2017-11-05T00:06:27Z</dcterms:modified>
</cp:coreProperties>
</file>